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7" r:id="rId9"/>
    <p:sldId id="268" r:id="rId10"/>
    <p:sldId id="269" r:id="rId11"/>
    <p:sldId id="270" r:id="rId12"/>
    <p:sldId id="273" r:id="rId13"/>
    <p:sldId id="274" r:id="rId14"/>
    <p:sldId id="275" r:id="rId15"/>
    <p:sldId id="277" r:id="rId16"/>
    <p:sldId id="278" r:id="rId17"/>
    <p:sldId id="297" r:id="rId18"/>
    <p:sldId id="282" r:id="rId19"/>
    <p:sldId id="286" r:id="rId20"/>
    <p:sldId id="287" r:id="rId21"/>
    <p:sldId id="288" r:id="rId22"/>
    <p:sldId id="289" r:id="rId23"/>
    <p:sldId id="291" r:id="rId24"/>
    <p:sldId id="292" r:id="rId25"/>
    <p:sldId id="29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9614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451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2977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44216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4913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7193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75422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64232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609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054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917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142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169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465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226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3563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247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75000"/>
              </a:schemeClr>
            </a:gs>
            <a:gs pos="75000">
              <a:srgbClr val="00B0F0"/>
            </a:gs>
            <a:gs pos="7000">
              <a:srgbClr val="00B0F0"/>
            </a:gs>
            <a:gs pos="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64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92609" y="1225066"/>
            <a:ext cx="6815669" cy="650421"/>
          </a:xfrm>
        </p:spPr>
        <p:txBody>
          <a:bodyPr/>
          <a:lstStyle/>
          <a:p>
            <a:r>
              <a:rPr lang="it-IT" sz="2800" b="1" i="1" dirty="0" smtClean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Progetto  </a:t>
            </a:r>
            <a:r>
              <a:rPr lang="it-IT" sz="2800" b="1" i="1" dirty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Educazione </a:t>
            </a:r>
            <a:r>
              <a:rPr lang="it-IT" sz="2800" b="1" i="1" dirty="0" smtClean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Stradale</a:t>
            </a:r>
            <a:endParaRPr lang="it-IT" sz="2800" b="1" i="1" dirty="0">
              <a:solidFill>
                <a:schemeClr val="accent3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92398" y="4606960"/>
            <a:ext cx="6715880" cy="882764"/>
          </a:xfrm>
        </p:spPr>
        <p:txBody>
          <a:bodyPr>
            <a:noAutofit/>
          </a:bodyPr>
          <a:lstStyle/>
          <a:p>
            <a:pPr lvl="0">
              <a:buClr>
                <a:srgbClr val="83992A"/>
              </a:buClr>
            </a:pPr>
            <a:r>
              <a:rPr lang="it-IT" sz="2400" b="1" dirty="0" smtClean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«IO IN STRADA…STO MOLTO ATTENTO!» </a:t>
            </a:r>
          </a:p>
          <a:p>
            <a:pPr lvl="0" algn="l">
              <a:spcBef>
                <a:spcPts val="0"/>
              </a:spcBef>
              <a:spcAft>
                <a:spcPts val="0"/>
              </a:spcAft>
              <a:buClr>
                <a:srgbClr val="83992A"/>
              </a:buClr>
            </a:pPr>
            <a:endParaRPr lang="it-IT" sz="1200" b="1" i="1" dirty="0" smtClean="0">
              <a:solidFill>
                <a:srgbClr val="0070C0"/>
              </a:solidFill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Clr>
                <a:srgbClr val="83992A"/>
              </a:buClr>
            </a:pPr>
            <a:r>
              <a:rPr lang="it-IT" sz="1200" b="1" i="1" dirty="0" smtClean="0">
                <a:solidFill>
                  <a:srgbClr val="0070C0"/>
                </a:solidFill>
              </a:rPr>
              <a:t>                                                                                               </a:t>
            </a:r>
          </a:p>
        </p:txBody>
      </p:sp>
      <p:pic>
        <p:nvPicPr>
          <p:cNvPr id="4" name="Immagine 3" descr="Premium Vector | Illustration of kids walking across crosswalk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5" y="2261013"/>
            <a:ext cx="3498309" cy="20737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5" name="Cha-cha-cha del semaforo  - Educazione strada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51" y="512742"/>
            <a:ext cx="5525773" cy="8230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3454985"/>
              </p:ext>
            </p:extLst>
          </p:nvPr>
        </p:nvGraphicFramePr>
        <p:xfrm>
          <a:off x="2592609" y="1863451"/>
          <a:ext cx="70820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2069">
                  <a:extLst>
                    <a:ext uri="{9D8B030D-6E8A-4147-A177-3AD203B41FA5}">
                      <a16:colId xmlns="" xmlns:a16="http://schemas.microsoft.com/office/drawing/2014/main" val="2085596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spc="-100" baseline="0" dirty="0" smtClean="0">
                          <a:solidFill>
                            <a:srgbClr val="0070C0"/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Scuola dell’Infanzia I.C. Montalto U. – Lattarico – Rota Greca – S. Benedetto U.</a:t>
                      </a:r>
                      <a:endParaRPr lang="it-IT" spc="-100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6579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0563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5000" advTm="3338">
        <p15:prstTrans prst="curtains"/>
      </p:transition>
    </mc:Choice>
    <mc:Fallback>
      <p:transition spd="slow" advTm="3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42" t="2739" r="21082" b="6785"/>
          <a:stretch/>
        </p:blipFill>
        <p:spPr>
          <a:xfrm>
            <a:off x="898072" y="928660"/>
            <a:ext cx="3984171" cy="4806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12" t="16903" r="6677" b="4167"/>
          <a:stretch/>
        </p:blipFill>
        <p:spPr>
          <a:xfrm>
            <a:off x="5070021" y="1338945"/>
            <a:ext cx="6384471" cy="385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96833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71">
        <p14:prism isContent="1"/>
      </p:transition>
    </mc:Choice>
    <mc:Fallback>
      <p:transition spd="slow" advTm="40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2" t="14047" r="1372" b="19525"/>
          <a:stretch/>
        </p:blipFill>
        <p:spPr>
          <a:xfrm>
            <a:off x="980303" y="616679"/>
            <a:ext cx="5432861" cy="2551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30975" y="3051312"/>
            <a:ext cx="6383065" cy="3407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87081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3972">
        <p15:prstTrans prst="fallOver"/>
      </p:transition>
    </mc:Choice>
    <mc:Fallback>
      <p:transition spd="slow" advTm="3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62368" y="1059727"/>
            <a:ext cx="4980864" cy="4974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88897" y="1059727"/>
            <a:ext cx="4980864" cy="4974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8534434"/>
              </p:ext>
            </p:extLst>
          </p:nvPr>
        </p:nvGraphicFramePr>
        <p:xfrm>
          <a:off x="3588204" y="575857"/>
          <a:ext cx="4955721" cy="426720"/>
        </p:xfrm>
        <a:graphic>
          <a:graphicData uri="http://schemas.openxmlformats.org/drawingml/2006/table">
            <a:tbl>
              <a:tblPr/>
              <a:tblGrid>
                <a:gridCol w="4955721">
                  <a:extLst>
                    <a:ext uri="{9D8B030D-6E8A-4147-A177-3AD203B41FA5}">
                      <a16:colId xmlns="" xmlns:a16="http://schemas.microsoft.com/office/drawing/2014/main" val="2969456948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S.BENEDETTO - MARRI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25265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42350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4042">
        <p15:prstTrans prst="peelOff"/>
      </p:transition>
    </mc:Choice>
    <mc:Fallback>
      <p:transition spd="slow" advTm="4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43" y="677639"/>
            <a:ext cx="54864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59893347"/>
              </p:ext>
            </p:extLst>
          </p:nvPr>
        </p:nvGraphicFramePr>
        <p:xfrm>
          <a:off x="922565" y="1216480"/>
          <a:ext cx="3420835" cy="762000"/>
        </p:xfrm>
        <a:graphic>
          <a:graphicData uri="http://schemas.openxmlformats.org/drawingml/2006/table">
            <a:tbl>
              <a:tblPr/>
              <a:tblGrid>
                <a:gridCol w="3420835">
                  <a:extLst>
                    <a:ext uri="{9D8B030D-6E8A-4147-A177-3AD203B41FA5}">
                      <a16:colId xmlns="" xmlns:a16="http://schemas.microsoft.com/office/drawing/2014/main" val="3372999110"/>
                    </a:ext>
                  </a:extLst>
                </a:gridCol>
              </a:tblGrid>
              <a:tr h="424541">
                <a:tc>
                  <a:txBody>
                    <a:bodyPr/>
                    <a:lstStyle/>
                    <a:p>
                      <a:pPr algn="ctr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</a:t>
                      </a:r>
                    </a:p>
                    <a:p>
                      <a:pPr algn="ctr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LATTARICO - REGINA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3989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24218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28">
        <p:randomBar dir="vert"/>
      </p:transition>
    </mc:Choice>
    <mc:Fallback>
      <p:transition spd="slow" advTm="4028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5" y="808263"/>
            <a:ext cx="5225687" cy="5225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5" y="1159329"/>
            <a:ext cx="5070022" cy="5070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92268335"/>
              </p:ext>
            </p:extLst>
          </p:nvPr>
        </p:nvGraphicFramePr>
        <p:xfrm>
          <a:off x="1012371" y="594903"/>
          <a:ext cx="4694465" cy="426720"/>
        </p:xfrm>
        <a:graphic>
          <a:graphicData uri="http://schemas.openxmlformats.org/drawingml/2006/table">
            <a:tbl>
              <a:tblPr/>
              <a:tblGrid>
                <a:gridCol w="4694465">
                  <a:extLst>
                    <a:ext uri="{9D8B030D-6E8A-4147-A177-3AD203B41FA5}">
                      <a16:colId xmlns="" xmlns:a16="http://schemas.microsoft.com/office/drawing/2014/main" val="679923888"/>
                    </a:ext>
                  </a:extLst>
                </a:gridCol>
              </a:tblGrid>
              <a:tr h="40821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LATTARICO - PIRETTO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68715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17160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3648">
        <p14:glitter pattern="hexagon"/>
      </p:transition>
    </mc:Choice>
    <mc:Fallback>
      <p:transition spd="slow" advTm="3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57" y="1402217"/>
            <a:ext cx="5073353" cy="3805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5482532"/>
              </p:ext>
            </p:extLst>
          </p:nvPr>
        </p:nvGraphicFramePr>
        <p:xfrm>
          <a:off x="1028700" y="863374"/>
          <a:ext cx="3322865" cy="538843"/>
        </p:xfrm>
        <a:graphic>
          <a:graphicData uri="http://schemas.openxmlformats.org/drawingml/2006/table">
            <a:tbl>
              <a:tblPr/>
              <a:tblGrid>
                <a:gridCol w="3322865">
                  <a:extLst>
                    <a:ext uri="{9D8B030D-6E8A-4147-A177-3AD203B41FA5}">
                      <a16:colId xmlns="" xmlns:a16="http://schemas.microsoft.com/office/drawing/2014/main" val="3656869723"/>
                    </a:ext>
                  </a:extLst>
                </a:gridCol>
              </a:tblGrid>
              <a:tr h="53884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ROTA GRECA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63980715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0680" y="1184007"/>
            <a:ext cx="5645385" cy="4334632"/>
          </a:xfrm>
          <a:prstGeom prst="rect">
            <a:avLst/>
          </a:prstGeom>
        </p:spPr>
      </p:pic>
      <p:pic>
        <p:nvPicPr>
          <p:cNvPr id="6" name="Il nostro amico vig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78669.4583"/>
                  <p14:fade out="2000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5843232" y="3050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1646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4139">
        <p14:reveal/>
      </p:transition>
    </mc:Choice>
    <mc:Fallback>
      <p:transition spd="slow" advTm="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01" y="691026"/>
            <a:ext cx="5521779" cy="5521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3597006"/>
              </p:ext>
            </p:extLst>
          </p:nvPr>
        </p:nvGraphicFramePr>
        <p:xfrm>
          <a:off x="595993" y="889909"/>
          <a:ext cx="3926586" cy="762000"/>
        </p:xfrm>
        <a:graphic>
          <a:graphicData uri="http://schemas.openxmlformats.org/drawingml/2006/table">
            <a:tbl>
              <a:tblPr/>
              <a:tblGrid>
                <a:gridCol w="3926586">
                  <a:extLst>
                    <a:ext uri="{9D8B030D-6E8A-4147-A177-3AD203B41FA5}">
                      <a16:colId xmlns="" xmlns:a16="http://schemas.microsoft.com/office/drawing/2014/main" val="240975348"/>
                    </a:ext>
                  </a:extLst>
                </a:gridCol>
              </a:tblGrid>
              <a:tr h="71687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</a:t>
                      </a:r>
                    </a:p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LATTARICO - CONTESSA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46733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98434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37">
        <p14:ripple/>
      </p:transition>
    </mc:Choice>
    <mc:Fallback>
      <p:transition spd="slow" advTm="4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G-20221107-WA00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8457" y="1681842"/>
            <a:ext cx="5167993" cy="4079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8628015"/>
              </p:ext>
            </p:extLst>
          </p:nvPr>
        </p:nvGraphicFramePr>
        <p:xfrm>
          <a:off x="665388" y="675482"/>
          <a:ext cx="5274130" cy="762000"/>
        </p:xfrm>
        <a:graphic>
          <a:graphicData uri="http://schemas.openxmlformats.org/drawingml/2006/table">
            <a:tbl>
              <a:tblPr/>
              <a:tblGrid>
                <a:gridCol w="5274130">
                  <a:extLst>
                    <a:ext uri="{9D8B030D-6E8A-4147-A177-3AD203B41FA5}">
                      <a16:colId xmlns="" xmlns:a16="http://schemas.microsoft.com/office/drawing/2014/main" val="1633841283"/>
                    </a:ext>
                  </a:extLst>
                </a:gridCol>
              </a:tblGrid>
              <a:tr h="563336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</a:t>
                      </a:r>
                    </a:p>
                    <a:p>
                      <a:pPr marL="0" algn="ctr" defTabSz="457200" rtl="0" eaLnBrk="1" latinLnBrk="0" hangingPunct="1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LATTARICO – COZZO CARBONARO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88831689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74512" y="1437482"/>
            <a:ext cx="4606873" cy="4611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2767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G-20211106-WA00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97" y="822960"/>
            <a:ext cx="3964268" cy="528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29350" y="822960"/>
            <a:ext cx="3962743" cy="528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5773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62">
        <p14:pan dir="u"/>
      </p:transition>
    </mc:Choice>
    <mc:Fallback>
      <p:transition spd="slow" advTm="40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62744" y="1518339"/>
            <a:ext cx="9144676" cy="4516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74447"/>
              </p:ext>
            </p:extLst>
          </p:nvPr>
        </p:nvGraphicFramePr>
        <p:xfrm>
          <a:off x="2258610" y="674696"/>
          <a:ext cx="7552944" cy="762000"/>
        </p:xfrm>
        <a:graphic>
          <a:graphicData uri="http://schemas.openxmlformats.org/drawingml/2006/table">
            <a:tbl>
              <a:tblPr/>
              <a:tblGrid>
                <a:gridCol w="7552944">
                  <a:extLst>
                    <a:ext uri="{9D8B030D-6E8A-4147-A177-3AD203B41FA5}">
                      <a16:colId xmlns="" xmlns:a16="http://schemas.microsoft.com/office/drawing/2014/main" val="3680805510"/>
                    </a:ext>
                  </a:extLst>
                </a:gridCol>
              </a:tblGrid>
              <a:tr h="530352">
                <a:tc>
                  <a:txBody>
                    <a:bodyPr/>
                    <a:lstStyle/>
                    <a:p>
                      <a:pPr algn="ctr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MANIFESTAZIONE FINALE </a:t>
                      </a:r>
                    </a:p>
                    <a:p>
                      <a:pPr algn="ctr"/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MONTALTO UFFUGO CENTRO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13776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3380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905">
        <p:wheel spokes="1"/>
      </p:transition>
    </mc:Choice>
    <mc:Fallback>
      <p:transition spd="slow" advTm="3905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528"/>
          <a:stretch/>
        </p:blipFill>
        <p:spPr>
          <a:xfrm>
            <a:off x="1689896" y="1933304"/>
            <a:ext cx="8921994" cy="4061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3421432"/>
              </p:ext>
            </p:extLst>
          </p:nvPr>
        </p:nvGraphicFramePr>
        <p:xfrm>
          <a:off x="1137995" y="817844"/>
          <a:ext cx="10025797" cy="381000"/>
        </p:xfrm>
        <a:graphic>
          <a:graphicData uri="http://schemas.openxmlformats.org/drawingml/2006/table">
            <a:tbl>
              <a:tblPr/>
              <a:tblGrid>
                <a:gridCol w="10025797">
                  <a:extLst>
                    <a:ext uri="{9D8B030D-6E8A-4147-A177-3AD203B41FA5}">
                      <a16:colId xmlns="" xmlns:a16="http://schemas.microsoft.com/office/drawing/2014/main" val="1665656440"/>
                    </a:ext>
                  </a:extLst>
                </a:gridCol>
              </a:tblGrid>
              <a:tr h="36739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900" b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ESERCITAZIONE PRATICA NEI PLESSI CON GLI AGENTI DI POLIZIA  MUNICIPALE</a:t>
                      </a:r>
                      <a:endParaRPr lang="it-IT" sz="19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1979676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9374245"/>
              </p:ext>
            </p:extLst>
          </p:nvPr>
        </p:nvGraphicFramePr>
        <p:xfrm>
          <a:off x="4036343" y="1357885"/>
          <a:ext cx="4229100" cy="416378"/>
        </p:xfrm>
        <a:graphic>
          <a:graphicData uri="http://schemas.openxmlformats.org/drawingml/2006/table">
            <a:tbl>
              <a:tblPr/>
              <a:tblGrid>
                <a:gridCol w="4229100">
                  <a:extLst>
                    <a:ext uri="{9D8B030D-6E8A-4147-A177-3AD203B41FA5}">
                      <a16:colId xmlns="" xmlns:a16="http://schemas.microsoft.com/office/drawing/2014/main" val="1568293014"/>
                    </a:ext>
                  </a:extLst>
                </a:gridCol>
              </a:tblGrid>
              <a:tr h="416378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PLESSO MONTALTO CENTRO</a:t>
                      </a:r>
                      <a:endParaRPr lang="it-IT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9437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79130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749">
        <p14:doors dir="vert"/>
      </p:transition>
    </mc:Choice>
    <mc:Fallback>
      <p:transition spd="slow" advTm="3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841248"/>
            <a:ext cx="7894320" cy="5248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02570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62">
        <p:comb/>
      </p:transition>
    </mc:Choice>
    <mc:Fallback>
      <p:transition spd="slow" advTm="4062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22882" y="824593"/>
            <a:ext cx="8745806" cy="5222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95030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5">
        <p:push dir="u"/>
      </p:transition>
    </mc:Choice>
    <mc:Fallback>
      <p:transition spd="slow" advTm="400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70444" y="733806"/>
            <a:ext cx="6848856" cy="5342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81589578"/>
      </p:ext>
    </p:extLst>
  </p:cSld>
  <p:clrMapOvr>
    <a:masterClrMapping/>
  </p:clrMapOvr>
  <p:transition spd="slow" advTm="404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6" r="10520"/>
          <a:stretch/>
        </p:blipFill>
        <p:spPr>
          <a:xfrm>
            <a:off x="2328671" y="768096"/>
            <a:ext cx="7291771" cy="5338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0774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130">
        <p14:flythrough/>
      </p:transition>
    </mc:Choice>
    <mc:Fallback>
      <p:transition spd="slow" advTm="41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83882" y="760584"/>
            <a:ext cx="8343996" cy="5289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42333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32">
        <p14:gallery dir="l"/>
      </p:transition>
    </mc:Choice>
    <mc:Fallback>
      <p:transition spd="slow" advTm="40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5443601"/>
              </p:ext>
            </p:extLst>
          </p:nvPr>
        </p:nvGraphicFramePr>
        <p:xfrm>
          <a:off x="4118967" y="1013639"/>
          <a:ext cx="3980886" cy="462483"/>
        </p:xfrm>
        <a:graphic>
          <a:graphicData uri="http://schemas.openxmlformats.org/drawingml/2006/table">
            <a:tbl>
              <a:tblPr/>
              <a:tblGrid>
                <a:gridCol w="3980886">
                  <a:extLst>
                    <a:ext uri="{9D8B030D-6E8A-4147-A177-3AD203B41FA5}">
                      <a16:colId xmlns="" xmlns:a16="http://schemas.microsoft.com/office/drawing/2014/main" val="3688009800"/>
                    </a:ext>
                  </a:extLst>
                </a:gridCol>
              </a:tblGrid>
              <a:tr h="462483">
                <a:tc>
                  <a:txBody>
                    <a:bodyPr/>
                    <a:lstStyle/>
                    <a:p>
                      <a:r>
                        <a:rPr lang="it-IT" sz="2200" b="1" kern="1200" dirty="0" smtClean="0">
                          <a:solidFill>
                            <a:srgbClr val="0070C0"/>
                          </a:solidFill>
                          <a:effectLst>
                            <a:glow rad="228600">
                              <a:srgbClr val="FF0000">
                                <a:alpha val="4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BUONE VACANZE A TUTTI </a:t>
                      </a:r>
                      <a:endParaRPr lang="it-IT" sz="2200" b="1" kern="1200" dirty="0">
                        <a:solidFill>
                          <a:srgbClr val="0070C0"/>
                        </a:solidFill>
                        <a:effectLst>
                          <a:glow rad="228600">
                            <a:srgbClr val="FF0000">
                              <a:alpha val="4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49646773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50" y="1750908"/>
            <a:ext cx="6839451" cy="4547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13039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Tm="4127">
        <p14:honeycomb/>
      </p:transition>
    </mc:Choice>
    <mc:Fallback>
      <p:transition spd="slow" advTm="41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07" y="1181255"/>
            <a:ext cx="9645446" cy="482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2905432" y="719590"/>
            <a:ext cx="700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PLESSO MONTALTO CENTRO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9639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33">
        <p:wheel spokes="1"/>
      </p:transition>
    </mc:Choice>
    <mc:Fallback>
      <p:transition spd="slow" advTm="4033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80" y="718457"/>
            <a:ext cx="8079638" cy="537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21270343"/>
      </p:ext>
    </p:extLst>
  </p:cSld>
  <p:clrMapOvr>
    <a:masterClrMapping/>
  </p:clrMapOvr>
  <p:transition spd="slow" advTm="406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22" t="910"/>
          <a:stretch/>
        </p:blipFill>
        <p:spPr>
          <a:xfrm>
            <a:off x="2405447" y="823784"/>
            <a:ext cx="7191839" cy="5260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39444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20">
        <p14:gallery dir="l"/>
      </p:transition>
    </mc:Choice>
    <mc:Fallback>
      <p:transition spd="slow" advTm="4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54" y="677828"/>
            <a:ext cx="8094014" cy="5381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89401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6">
        <p14:flash/>
      </p:transition>
    </mc:Choice>
    <mc:Fallback>
      <p:transition spd="slow" advTm="4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5" y="1012372"/>
            <a:ext cx="5674317" cy="452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45" y="1012372"/>
            <a:ext cx="4436927" cy="452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69819450"/>
      </p:ext>
    </p:extLst>
  </p:cSld>
  <p:clrMapOvr>
    <a:masterClrMapping/>
  </p:clrMapOvr>
  <p:transition spd="slow" advTm="4348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47" y="1837038"/>
            <a:ext cx="5110919" cy="3398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81802" y="1659265"/>
            <a:ext cx="5208344" cy="3753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4511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20">
        <p14:ripple/>
      </p:transition>
    </mc:Choice>
    <mc:Fallback>
      <p:transition spd="slow" advTm="4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2" r="3935" b="17320"/>
          <a:stretch/>
        </p:blipFill>
        <p:spPr>
          <a:xfrm>
            <a:off x="803318" y="1502231"/>
            <a:ext cx="5899562" cy="378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2" t="1070" r="23615" b="5833"/>
          <a:stretch/>
        </p:blipFill>
        <p:spPr>
          <a:xfrm>
            <a:off x="6955971" y="1502231"/>
            <a:ext cx="4408715" cy="3751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71466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115">
        <p14:shred/>
      </p:transition>
    </mc:Choice>
    <mc:Fallback>
      <p:transition spd="slow" advTm="41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575</TotalTime>
  <Words>79</Words>
  <Application>Microsoft Office PowerPoint</Application>
  <PresentationFormat>Personalizzato</PresentationFormat>
  <Paragraphs>20</Paragraphs>
  <Slides>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Organico</vt:lpstr>
      <vt:lpstr>Progetto  Educazione Stradale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 Educazione Stradale</dc:title>
  <dc:creator>Carolina Mingrino</dc:creator>
  <cp:lastModifiedBy>Utente</cp:lastModifiedBy>
  <cp:revision>70</cp:revision>
  <dcterms:created xsi:type="dcterms:W3CDTF">2022-07-21T20:18:16Z</dcterms:created>
  <dcterms:modified xsi:type="dcterms:W3CDTF">2024-01-30T09:26:33Z</dcterms:modified>
</cp:coreProperties>
</file>